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84" r:id="rId9"/>
    <p:sldId id="263" r:id="rId10"/>
    <p:sldId id="264" r:id="rId11"/>
    <p:sldId id="265" r:id="rId12"/>
    <p:sldId id="266" r:id="rId13"/>
    <p:sldId id="267" r:id="rId14"/>
    <p:sldId id="269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70" r:id="rId26"/>
    <p:sldId id="271" r:id="rId27"/>
    <p:sldId id="272" r:id="rId28"/>
    <p:sldId id="273" r:id="rId29"/>
    <p:sldId id="286" r:id="rId30"/>
    <p:sldId id="290" r:id="rId31"/>
    <p:sldId id="287" r:id="rId32"/>
    <p:sldId id="288" r:id="rId33"/>
    <p:sldId id="289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EF9BF-25C7-47E9-A1E4-DF4383CE0872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41B2C-0D82-4EEF-8EFD-1DCD67C6C1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74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1B2C-0D82-4EEF-8EFD-1DCD67C6C1E3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994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1B2C-0D82-4EEF-8EFD-1DCD67C6C1E3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644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1B2C-0D82-4EEF-8EFD-1DCD67C6C1E3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79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1B2C-0D82-4EEF-8EFD-1DCD67C6C1E3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82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1B2C-0D82-4EEF-8EFD-1DCD67C6C1E3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793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1B2C-0D82-4EEF-8EFD-1DCD67C6C1E3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84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08C2-FC9C-4D4C-8C89-07F55325A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A3870-9C17-4B4F-A179-EA55F39F4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A13B7-081A-4D39-BDFF-37F1A522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8D821-3471-4F14-B5DB-61A9DA53A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61CA-813E-4410-9317-4BA3E732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43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3AE3-96A2-4EA6-9BC6-829CCF0E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58D6D-9BC1-4921-95B8-89A1C1E71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02789-F5EF-4486-8060-BD1C6BE5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15478-7F4E-41AF-A596-09E56D23A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12C8E-E2F3-4223-94F8-DD3DE299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54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D1882A-D2EA-4FB2-9A96-4309A3DEA8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B0EBA-2BB2-40DB-B596-AEF68132B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FB46D-2A1A-4CED-BB45-58988B0E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4CDE-BD57-4A30-98B4-2CE876DCC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8B656-B9DC-4CD1-BD6A-E9F4EE8D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59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232A-3C39-4848-9B13-0FB7DAAB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091B-D0F1-4C76-8560-7CC08486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15EBE-D57E-4251-9355-AA9CBEB4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8F06B-9154-4C6A-9844-7AF2463E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9AF03-EC99-4161-9D40-7D0266C0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27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0319-4FEF-4E33-B9AC-8DBB2D29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E1424-F822-4338-A9F5-C2847C26A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B3AEC-C626-429D-B88E-ECC31B4BD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EC56B-4A33-4976-B969-285C03DE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C6328-1DE7-41F8-9C52-C82E2904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22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7249-7EEC-4346-BAB5-3770BE11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2B80C-215E-498D-B4E6-F030233CF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F8C41-E748-479F-B54E-BCC87F4A5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B228B-8E3C-449F-A474-D45258FA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814EB-A3E4-43F4-8799-F69627E9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7E60-045C-4E46-B1D4-9FD1A10A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34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76C7-B4F3-4BFE-87CA-B20BCBF5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17594-E65F-491F-A43B-DA370DDFC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D1C98-20E1-4618-B84E-186285E40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42B77-DC58-468C-BB71-2AE8A4B57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BE89B-2059-4D4A-8F74-10EBD6A71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60928-5E2D-4A7F-91DB-C5A7B96E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D53BE-485B-4751-9F8A-64999072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5AC0F-C272-4C34-AB1D-20C1D4EF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82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BEE2-8758-4715-B9AC-4E7DDC22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43630-1029-4ADE-93D7-D4A56903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FD582-BE62-4214-ADAA-2723D761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94ED1-0D14-415C-AC74-A31D15D3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0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779A2D-F662-4FF3-83CB-BB3498C8B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E0FBE-C4EF-4FA8-AF11-806D795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BAA8E-34A5-4E8C-90EB-DED8EC49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1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4638-8B81-495F-9724-31D04968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DCF77-BB67-4A04-B627-781C45DC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5B73D-C4CE-4746-8AC4-4E94ABB36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76B76-F683-43D2-B58C-55881F680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A1F54-DAA7-42A8-9676-C681717C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6302F-F7C3-4349-A590-BA651FC1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507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FDC9-4351-4BCA-BBBE-0F778DF3B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5C6588-0106-484E-87D4-8B2944B37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183B0-98EB-4AB2-9D01-9A2B5AD6E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68415-9408-4831-B706-C52071BD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BAA20-D3B9-40A8-836A-0CEA749BD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97275-91A8-4CFE-9A37-B98EBABB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7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61AB9-0950-4757-A961-14192C41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89BD4-8968-476A-A55B-5180A35B4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18204-0003-481B-9285-25264D642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74117-F2C4-4E89-8A28-9185B1DA9CA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A48D3-FD90-4467-BE03-5901C17B0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D378-F9FB-4FC9-8A56-C8F899B44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07F55-27A0-4178-A2FA-5FFF5B50B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35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io.acad.athabascau.ca/~grizzlie/Comp607/watermarkingAttack.htm" TargetMode="External"/><Relationship Id="rId2" Type="http://schemas.openxmlformats.org/officeDocument/2006/relationships/hyperlink" Target="http://io.acad.athabascau.ca/~grizzlie/Comp607/technique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teganography" TargetMode="External"/><Relationship Id="rId4" Type="http://schemas.openxmlformats.org/officeDocument/2006/relationships/hyperlink" Target="https://www.geeksforgeeks.org/digital-image-processing-basic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FA20BF-8759-49DC-95F1-E549F1B70530}"/>
              </a:ext>
            </a:extLst>
          </p:cNvPr>
          <p:cNvSpPr/>
          <p:nvPr/>
        </p:nvSpPr>
        <p:spPr>
          <a:xfrm>
            <a:off x="719944" y="2505670"/>
            <a:ext cx="10752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Image processing and steganography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D05AD-7562-4EB5-84D3-7F16BD630B82}"/>
              </a:ext>
            </a:extLst>
          </p:cNvPr>
          <p:cNvSpPr txBox="1"/>
          <p:nvPr/>
        </p:nvSpPr>
        <p:spPr>
          <a:xfrm>
            <a:off x="5448300" y="4004102"/>
            <a:ext cx="602375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2400" b="1" dirty="0"/>
              <a:t>BY GROUP 8 </a:t>
            </a:r>
            <a:r>
              <a:rPr lang="en-US" sz="2400" dirty="0"/>
              <a:t>:-</a:t>
            </a:r>
          </a:p>
          <a:p>
            <a:pPr marL="0" indent="0" algn="r">
              <a:buNone/>
            </a:pPr>
            <a:r>
              <a:rPr lang="en-IN" sz="2400" b="1" i="1" dirty="0"/>
              <a:t>          Ayush Dey (2051106)</a:t>
            </a:r>
          </a:p>
          <a:p>
            <a:pPr marL="0" indent="0" algn="r">
              <a:buNone/>
            </a:pPr>
            <a:r>
              <a:rPr lang="en-IN" sz="2400" b="1" i="1" dirty="0" err="1"/>
              <a:t>Pubayan</a:t>
            </a:r>
            <a:r>
              <a:rPr lang="en-IN" sz="2400" b="1" i="1" dirty="0"/>
              <a:t> Sanyal (2051141)</a:t>
            </a:r>
          </a:p>
          <a:p>
            <a:pPr marL="0" indent="0" algn="r">
              <a:buNone/>
            </a:pPr>
            <a:r>
              <a:rPr lang="en-IN" sz="2400" b="1" i="1" dirty="0" err="1"/>
              <a:t>Bijit</a:t>
            </a:r>
            <a:r>
              <a:rPr lang="en-IN" sz="2400" b="1" i="1" dirty="0"/>
              <a:t> Kumar Sarkar (2051115)</a:t>
            </a:r>
          </a:p>
          <a:p>
            <a:pPr marL="0" indent="0" algn="r">
              <a:buNone/>
            </a:pPr>
            <a:r>
              <a:rPr lang="en-IN" sz="2400" b="1" i="1" dirty="0"/>
              <a:t>Md. Shahid </a:t>
            </a:r>
            <a:r>
              <a:rPr lang="en-IN" sz="2400" b="1" i="1" dirty="0" err="1"/>
              <a:t>Alam</a:t>
            </a:r>
            <a:r>
              <a:rPr lang="en-IN" sz="2400" b="1" i="1" dirty="0"/>
              <a:t> (2051133)</a:t>
            </a:r>
          </a:p>
          <a:p>
            <a:pPr marL="0" indent="0" algn="r">
              <a:buNone/>
            </a:pPr>
            <a:r>
              <a:rPr lang="en-IN" sz="2400" b="1" i="1" dirty="0"/>
              <a:t>Bikram </a:t>
            </a:r>
            <a:r>
              <a:rPr lang="en-IN" sz="2400" b="1" i="1" dirty="0" err="1"/>
              <a:t>Saha</a:t>
            </a:r>
            <a:r>
              <a:rPr lang="en-IN" sz="2400" b="1" i="1" dirty="0"/>
              <a:t> (2051116)</a:t>
            </a:r>
          </a:p>
          <a:p>
            <a:pPr marL="0" indent="0" algn="r">
              <a:buNone/>
            </a:pPr>
            <a:r>
              <a:rPr lang="en-IN" sz="2400" b="1" i="1" dirty="0"/>
              <a:t>(College roll </a:t>
            </a:r>
            <a:r>
              <a:rPr lang="en-IN" sz="2400" b="1" i="1" dirty="0" err="1"/>
              <a:t>nos</a:t>
            </a:r>
            <a:r>
              <a:rPr lang="en-IN" sz="2400" b="1" i="1" dirty="0"/>
              <a:t> mentioned)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328638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C53176-E5C1-4AD5-804F-3EE2450B3859}"/>
              </a:ext>
            </a:extLst>
          </p:cNvPr>
          <p:cNvSpPr/>
          <p:nvPr/>
        </p:nvSpPr>
        <p:spPr>
          <a:xfrm>
            <a:off x="227997" y="0"/>
            <a:ext cx="1173603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Techniques to implement steganography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55561D1-E2C2-48AF-AAD7-4F5D5D6FF750}"/>
              </a:ext>
            </a:extLst>
          </p:cNvPr>
          <p:cNvSpPr txBox="1">
            <a:spLocks/>
          </p:cNvSpPr>
          <p:nvPr/>
        </p:nvSpPr>
        <p:spPr>
          <a:xfrm>
            <a:off x="746760" y="1141433"/>
            <a:ext cx="5692140" cy="5716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Least Significant Bit Substitution(LSB substitution) : </a:t>
            </a:r>
            <a:r>
              <a:rPr lang="en-US" sz="3200" dirty="0"/>
              <a:t>LSB manipulation in pixel value</a:t>
            </a:r>
            <a:endParaRPr lang="en-US" sz="3200" b="1" i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/>
              <a:t> Masking and Filtering : </a:t>
            </a:r>
            <a:r>
              <a:rPr lang="en-US" sz="3200" dirty="0"/>
              <a:t>Watermark and similar marking manipulation</a:t>
            </a:r>
            <a:endParaRPr lang="en-US" sz="3200" b="1" i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/>
              <a:t> Transformations and algorithms : </a:t>
            </a:r>
            <a:r>
              <a:rPr lang="en-US" sz="3200" dirty="0"/>
              <a:t>Discrete Cosine Transform co-efficient relation change technique</a:t>
            </a:r>
            <a:endParaRPr lang="en-IN" sz="3200" dirty="0"/>
          </a:p>
        </p:txBody>
      </p:sp>
      <p:pic>
        <p:nvPicPr>
          <p:cNvPr id="8194" name="Picture 2" descr="Steganography: The Complete Guide Tutorial | CHECK-OUT">
            <a:extLst>
              <a:ext uri="{FF2B5EF4-FFF2-40B4-BE49-F238E27FC236}">
                <a16:creationId xmlns:a16="http://schemas.microsoft.com/office/drawing/2014/main" id="{7617E777-0829-4236-B9C7-DA46538F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053679"/>
            <a:ext cx="5279868" cy="275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274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9F3AC6-7B13-48A7-BFA2-23E1BC8EC560}"/>
              </a:ext>
            </a:extLst>
          </p:cNvPr>
          <p:cNvSpPr/>
          <p:nvPr/>
        </p:nvSpPr>
        <p:spPr>
          <a:xfrm>
            <a:off x="633949" y="0"/>
            <a:ext cx="109241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Least Significant Bit (LSB) Substitution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C851AEF-DCE6-4C01-8CC0-3A5C224589AA}"/>
              </a:ext>
            </a:extLst>
          </p:cNvPr>
          <p:cNvSpPr txBox="1">
            <a:spLocks/>
          </p:cNvSpPr>
          <p:nvPr/>
        </p:nvSpPr>
        <p:spPr>
          <a:xfrm>
            <a:off x="746760" y="1141433"/>
            <a:ext cx="5692140" cy="5716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Basic idea : </a:t>
            </a:r>
            <a:r>
              <a:rPr lang="en-US" sz="3200" dirty="0"/>
              <a:t>To change the least significant bits in each pixel channel present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Why LSB only : </a:t>
            </a:r>
            <a:r>
              <a:rPr lang="en-US" sz="3200" dirty="0"/>
              <a:t>Manipulating LSB will least affect the original picture ( reducing the chance of the secret data being detected 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Disadvantage : </a:t>
            </a:r>
            <a:r>
              <a:rPr lang="en-US" sz="3200" dirty="0"/>
              <a:t>Compression or type conversion of the image file may corrupt LSB secret data bit value</a:t>
            </a:r>
            <a:endParaRPr lang="en-IN" sz="3200" dirty="0"/>
          </a:p>
        </p:txBody>
      </p:sp>
      <p:pic>
        <p:nvPicPr>
          <p:cNvPr id="9220" name="Picture 4" descr="Example of Least Significant Bit (LSB) In figure 4 seen bits LSB at 1 ...">
            <a:extLst>
              <a:ext uri="{FF2B5EF4-FFF2-40B4-BE49-F238E27FC236}">
                <a16:creationId xmlns:a16="http://schemas.microsoft.com/office/drawing/2014/main" id="{7EAA420E-C6DD-4356-B60E-4CDEA93B4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76" y="2217420"/>
            <a:ext cx="4593598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71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2E2E53-7CFE-4C3C-9960-77501647FBAB}"/>
              </a:ext>
            </a:extLst>
          </p:cNvPr>
          <p:cNvSpPr/>
          <p:nvPr/>
        </p:nvSpPr>
        <p:spPr>
          <a:xfrm>
            <a:off x="2912810" y="0"/>
            <a:ext cx="63664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Masking and Filtering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778F17E-49C1-4A09-8C66-D3CD41A43BB2}"/>
              </a:ext>
            </a:extLst>
          </p:cNvPr>
          <p:cNvSpPr txBox="1">
            <a:spLocks/>
          </p:cNvSpPr>
          <p:nvPr/>
        </p:nvSpPr>
        <p:spPr>
          <a:xfrm>
            <a:off x="746760" y="1141433"/>
            <a:ext cx="5692140" cy="57165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i="1" dirty="0"/>
              <a:t>Basic idea : </a:t>
            </a:r>
            <a:r>
              <a:rPr lang="en-US" dirty="0"/>
              <a:t>To manipulate the information provided by an image watermark or any mark on the image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i="1" dirty="0"/>
              <a:t>Key point : </a:t>
            </a:r>
            <a:r>
              <a:rPr lang="en-US" dirty="0"/>
              <a:t>Makes the secret data more integral to the image file in addition to concealing it</a:t>
            </a: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b="1" i="1" dirty="0"/>
              <a:t>Original image retained : </a:t>
            </a:r>
            <a:r>
              <a:rPr lang="en-IN" dirty="0"/>
              <a:t>No change in original image pixel binary bits </a:t>
            </a:r>
            <a:r>
              <a:rPr lang="en-US" dirty="0"/>
              <a:t>( further reducing the chance to detect )</a:t>
            </a:r>
            <a:r>
              <a:rPr lang="en-IN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b="1" i="1" dirty="0"/>
              <a:t>Does compression or file type conversion affect the hidden data : NO</a:t>
            </a:r>
            <a:endParaRPr lang="en-US" dirty="0"/>
          </a:p>
        </p:txBody>
      </p:sp>
      <p:sp>
        <p:nvSpPr>
          <p:cNvPr id="6" name="AutoShape 4" descr="How To Watermark Images | Watermarking Images For Blog">
            <a:extLst>
              <a:ext uri="{FF2B5EF4-FFF2-40B4-BE49-F238E27FC236}">
                <a16:creationId xmlns:a16="http://schemas.microsoft.com/office/drawing/2014/main" id="{B86B7D8A-9889-4850-A58E-D6DAFB6C9F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341DA-98B9-4052-AAA5-C8760A4A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557" y="2282190"/>
            <a:ext cx="3769352" cy="32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BE4A2-A2B0-401C-BB20-E382C76D71A1}"/>
              </a:ext>
            </a:extLst>
          </p:cNvPr>
          <p:cNvSpPr/>
          <p:nvPr/>
        </p:nvSpPr>
        <p:spPr>
          <a:xfrm>
            <a:off x="-89255" y="7620"/>
            <a:ext cx="123705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Algorithms and Transformation Techniques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2C2E5CD-DC50-49C8-BA06-A266D5639172}"/>
              </a:ext>
            </a:extLst>
          </p:cNvPr>
          <p:cNvSpPr txBox="1">
            <a:spLocks/>
          </p:cNvSpPr>
          <p:nvPr/>
        </p:nvSpPr>
        <p:spPr>
          <a:xfrm>
            <a:off x="403860" y="1141433"/>
            <a:ext cx="5692140" cy="57165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i="1" dirty="0"/>
              <a:t>Transformation ( for example – compression in JPEG )</a:t>
            </a:r>
            <a:r>
              <a:rPr lang="en-US" dirty="0"/>
              <a:t> – Mathematical functions to change pixel values , lowering the threshold value of every channel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/>
              <a:t>Discrete Cosine Transform (DCT) –</a:t>
            </a:r>
            <a:r>
              <a:rPr lang="en-US" dirty="0"/>
              <a:t>Expression relating the pixel values contain cosine function ; the waveform of the function can be represented as a sum of weighted cosines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i="1" dirty="0"/>
              <a:t>Data Hiding – </a:t>
            </a:r>
            <a:r>
              <a:rPr lang="en-US" dirty="0"/>
              <a:t>Data is hidden by manipulating least significant coefficients used in DCT transform</a:t>
            </a:r>
          </a:p>
        </p:txBody>
      </p:sp>
      <p:pic>
        <p:nvPicPr>
          <p:cNvPr id="11266" name="Picture 2" descr="PPT - Image transforms of Image compression PowerPoint Presentation ...">
            <a:extLst>
              <a:ext uri="{FF2B5EF4-FFF2-40B4-BE49-F238E27FC236}">
                <a16:creationId xmlns:a16="http://schemas.microsoft.com/office/drawing/2014/main" id="{E51674BE-5C1A-4A91-826E-60425EFE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16" y="1754326"/>
            <a:ext cx="4704080" cy="35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6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0BDD1F-56BD-4E9C-9F4E-CA153E801CAF}"/>
              </a:ext>
            </a:extLst>
          </p:cNvPr>
          <p:cNvSpPr/>
          <p:nvPr/>
        </p:nvSpPr>
        <p:spPr>
          <a:xfrm>
            <a:off x="3341429" y="0"/>
            <a:ext cx="55092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Whose Ownership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CB134-D0B9-44EA-93A1-E17BA4AE6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04" y="877163"/>
            <a:ext cx="6833792" cy="53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0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574044-22B0-43FD-A3D3-79D347C83988}"/>
              </a:ext>
            </a:extLst>
          </p:cNvPr>
          <p:cNvSpPr/>
          <p:nvPr/>
        </p:nvSpPr>
        <p:spPr>
          <a:xfrm>
            <a:off x="3916236" y="0"/>
            <a:ext cx="43595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Watermarking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4F6D500-4E67-4F80-A4DF-07277458B4EC}"/>
              </a:ext>
            </a:extLst>
          </p:cNvPr>
          <p:cNvSpPr txBox="1">
            <a:spLocks/>
          </p:cNvSpPr>
          <p:nvPr/>
        </p:nvSpPr>
        <p:spPr>
          <a:xfrm>
            <a:off x="624840" y="1912621"/>
            <a:ext cx="5875020" cy="6049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3200" b="1" i="1" dirty="0"/>
              <a:t>Digital Watermarking : </a:t>
            </a:r>
            <a:r>
              <a:rPr lang="en-US" sz="3200" dirty="0"/>
              <a:t>Methods and technologies that hide information by marking an image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Watermarking : </a:t>
            </a:r>
            <a:r>
              <a:rPr lang="en-US" sz="3200" dirty="0"/>
              <a:t>Insertion of imperceptible and inseparable data into the marking , making it an integral part of the image file</a:t>
            </a:r>
          </a:p>
        </p:txBody>
      </p:sp>
      <p:pic>
        <p:nvPicPr>
          <p:cNvPr id="1028" name="Picture 4" descr="3 Reasons Not Putting A Watermark On Your Photos Will Cost You Big ...">
            <a:extLst>
              <a:ext uri="{FF2B5EF4-FFF2-40B4-BE49-F238E27FC236}">
                <a16:creationId xmlns:a16="http://schemas.microsoft.com/office/drawing/2014/main" id="{AD9D9DBF-7AF2-40C5-88DA-16B852C0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413" y="2415541"/>
            <a:ext cx="4751527" cy="25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92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37E7C0-C5AF-4039-85E1-143426D85F56}"/>
              </a:ext>
            </a:extLst>
          </p:cNvPr>
          <p:cNvSpPr/>
          <p:nvPr/>
        </p:nvSpPr>
        <p:spPr>
          <a:xfrm>
            <a:off x="1205950" y="7620"/>
            <a:ext cx="97801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General Watermarking Procedure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86B31-9A7D-4449-B7FC-1F0953EC1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1276049"/>
            <a:ext cx="8863459" cy="47188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C4C3B-9224-44C1-8FF2-2CA605990F3A}"/>
              </a:ext>
            </a:extLst>
          </p:cNvPr>
          <p:cNvCxnSpPr>
            <a:stCxn id="6" idx="3"/>
          </p:cNvCxnSpPr>
          <p:nvPr/>
        </p:nvCxnSpPr>
        <p:spPr>
          <a:xfrm>
            <a:off x="10661779" y="3635462"/>
            <a:ext cx="13841" cy="234623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38DB8D-173C-48E9-BF8E-01B6DD505367}"/>
              </a:ext>
            </a:extLst>
          </p:cNvPr>
          <p:cNvCxnSpPr/>
          <p:nvPr/>
        </p:nvCxnSpPr>
        <p:spPr>
          <a:xfrm>
            <a:off x="1798320" y="3635462"/>
            <a:ext cx="13841" cy="234623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05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60C4CD-A259-4838-94D4-D0FF357F4AED}"/>
              </a:ext>
            </a:extLst>
          </p:cNvPr>
          <p:cNvSpPr/>
          <p:nvPr/>
        </p:nvSpPr>
        <p:spPr>
          <a:xfrm>
            <a:off x="2670393" y="0"/>
            <a:ext cx="68512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Types of Watermarking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91E6C-FCAE-45F6-8C08-4198C95D5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60" y="1754326"/>
            <a:ext cx="4882295" cy="216779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E7D87AC-8422-4638-8E4D-5BCBF3BB0B09}"/>
              </a:ext>
            </a:extLst>
          </p:cNvPr>
          <p:cNvSpPr txBox="1">
            <a:spLocks/>
          </p:cNvSpPr>
          <p:nvPr/>
        </p:nvSpPr>
        <p:spPr>
          <a:xfrm>
            <a:off x="471245" y="2156461"/>
            <a:ext cx="5875020" cy="6049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3200" b="1" i="1" dirty="0"/>
              <a:t>Visible Watermarking : </a:t>
            </a:r>
            <a:r>
              <a:rPr lang="en-US" sz="3200" dirty="0"/>
              <a:t>Translucent overlaid into an image ; visible to the viewer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Invisible Watermarking : </a:t>
            </a:r>
            <a:r>
              <a:rPr lang="en-US" sz="3200" dirty="0"/>
              <a:t>Embedding done in such a way that pixel value changes are not perceptually noticed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A344C5-0315-49E3-A4BD-7B819F720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974" y="4716428"/>
            <a:ext cx="5441007" cy="18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5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C733A5-9B32-4E62-A205-D731A0062B09}"/>
              </a:ext>
            </a:extLst>
          </p:cNvPr>
          <p:cNvSpPr/>
          <p:nvPr/>
        </p:nvSpPr>
        <p:spPr>
          <a:xfrm>
            <a:off x="2377658" y="0"/>
            <a:ext cx="743671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Attacks on Watermarking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AD6CF9C-1F2D-4946-B386-1A119360002A}"/>
              </a:ext>
            </a:extLst>
          </p:cNvPr>
          <p:cNvSpPr txBox="1">
            <a:spLocks/>
          </p:cNvSpPr>
          <p:nvPr/>
        </p:nvSpPr>
        <p:spPr>
          <a:xfrm>
            <a:off x="737945" y="1754326"/>
            <a:ext cx="5875020" cy="6049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3200" b="1" i="1" dirty="0"/>
              <a:t>Robustness : </a:t>
            </a:r>
            <a:r>
              <a:rPr lang="en-US" sz="3200" dirty="0"/>
              <a:t>Intent to remove watermark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Presentation : </a:t>
            </a:r>
            <a:r>
              <a:rPr lang="en-US" sz="3200" dirty="0"/>
              <a:t>Watermark content manipulation to bypass detection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Counterfeiting attacks : </a:t>
            </a:r>
            <a:r>
              <a:rPr lang="en-US" sz="3200" dirty="0"/>
              <a:t>Fake image generation by rendering the original image</a:t>
            </a:r>
          </a:p>
        </p:txBody>
      </p:sp>
      <p:pic>
        <p:nvPicPr>
          <p:cNvPr id="3074" name="Picture 2" descr="Digital watermarking">
            <a:extLst>
              <a:ext uri="{FF2B5EF4-FFF2-40B4-BE49-F238E27FC236}">
                <a16:creationId xmlns:a16="http://schemas.microsoft.com/office/drawing/2014/main" id="{8552AEB4-F71D-4F9E-92C5-934840EA9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69" y="1984236"/>
            <a:ext cx="4502286" cy="338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311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918E1-42F8-4107-B792-5F96BFCB4CA7}"/>
              </a:ext>
            </a:extLst>
          </p:cNvPr>
          <p:cNvSpPr/>
          <p:nvPr/>
        </p:nvSpPr>
        <p:spPr>
          <a:xfrm>
            <a:off x="1745450" y="0"/>
            <a:ext cx="870110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Applications of Watermarking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0EA826-848D-4A87-8713-2E3A0FCE0634}"/>
              </a:ext>
            </a:extLst>
          </p:cNvPr>
          <p:cNvSpPr txBox="1">
            <a:spLocks/>
          </p:cNvSpPr>
          <p:nvPr/>
        </p:nvSpPr>
        <p:spPr>
          <a:xfrm>
            <a:off x="913205" y="2744926"/>
            <a:ext cx="5875020" cy="6049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Authentication : </a:t>
            </a:r>
            <a:r>
              <a:rPr lang="en-US" sz="3200" dirty="0"/>
              <a:t>Validation check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Ownership : </a:t>
            </a:r>
            <a:r>
              <a:rPr lang="en-US" sz="3200" dirty="0"/>
              <a:t>Ownership rights</a:t>
            </a:r>
          </a:p>
        </p:txBody>
      </p:sp>
      <p:pic>
        <p:nvPicPr>
          <p:cNvPr id="5122" name="Picture 2" descr="Copyright Office Implements Mass Registration for Short Online Literary ...">
            <a:extLst>
              <a:ext uri="{FF2B5EF4-FFF2-40B4-BE49-F238E27FC236}">
                <a16:creationId xmlns:a16="http://schemas.microsoft.com/office/drawing/2014/main" id="{0E7161B6-B9AC-4FFA-9F0B-C28021F7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225" y="2314575"/>
            <a:ext cx="4514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53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332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21233" y="1548300"/>
            <a:ext cx="5530927" cy="52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3200" b="1" i="1" dirty="0">
                <a:solidFill>
                  <a:srgbClr val="000000"/>
                </a:solidFill>
              </a:rPr>
              <a:t>Definition : </a:t>
            </a:r>
            <a:r>
              <a:rPr lang="en" sz="3200" dirty="0">
                <a:solidFill>
                  <a:srgbClr val="000000"/>
                </a:solidFill>
              </a:rPr>
              <a:t>Steganalysis is the process of detecting the presence of hidden information within an image, video, audio or other digital media</a:t>
            </a:r>
          </a:p>
          <a:p>
            <a:pPr marL="457200" indent="-4572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3200" b="1" i="1" dirty="0">
                <a:solidFill>
                  <a:schemeClr val="dk1"/>
                </a:solidFill>
              </a:rPr>
              <a:t>Key point : </a:t>
            </a:r>
            <a:r>
              <a:rPr lang="en" sz="3200" dirty="0">
                <a:solidFill>
                  <a:schemeClr val="dk1"/>
                </a:solidFill>
              </a:rPr>
              <a:t>Steganalysis is an important tool for detecting malicious or illegal activities such as transmission of sensitive information, terrorism and cybercrime</a:t>
            </a:r>
            <a:endParaRPr sz="32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C99D95-F382-4892-9E7F-21B3BC8834D8}"/>
              </a:ext>
            </a:extLst>
          </p:cNvPr>
          <p:cNvSpPr/>
          <p:nvPr/>
        </p:nvSpPr>
        <p:spPr>
          <a:xfrm>
            <a:off x="4684011" y="0"/>
            <a:ext cx="282397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00088F-B5F7-4133-B9F0-8E5643495673}"/>
              </a:ext>
            </a:extLst>
          </p:cNvPr>
          <p:cNvSpPr/>
          <p:nvPr/>
        </p:nvSpPr>
        <p:spPr>
          <a:xfrm>
            <a:off x="4228055" y="0"/>
            <a:ext cx="37358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Steganalysis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46" name="Picture 2" descr="Understand Steganalysis | Infosavvy Security and IT Management Training">
            <a:extLst>
              <a:ext uri="{FF2B5EF4-FFF2-40B4-BE49-F238E27FC236}">
                <a16:creationId xmlns:a16="http://schemas.microsoft.com/office/drawing/2014/main" id="{08AB4FA9-0FF3-4C3C-A9AA-6EDA8583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27" y="2102443"/>
            <a:ext cx="4456273" cy="3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B3F8E9-989C-40D2-B215-FC9D1E27A015}"/>
              </a:ext>
            </a:extLst>
          </p:cNvPr>
          <p:cNvSpPr/>
          <p:nvPr/>
        </p:nvSpPr>
        <p:spPr>
          <a:xfrm>
            <a:off x="2577285" y="0"/>
            <a:ext cx="70374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Steganalysis Techniques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54DABDEB-86A1-48C4-8CE2-073A3CA57454}"/>
              </a:ext>
            </a:extLst>
          </p:cNvPr>
          <p:cNvSpPr txBox="1">
            <a:spLocks/>
          </p:cNvSpPr>
          <p:nvPr/>
        </p:nvSpPr>
        <p:spPr>
          <a:xfrm>
            <a:off x="321233" y="1548300"/>
            <a:ext cx="5530927" cy="52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2F8496CB-B4F9-42E8-A509-61B2B8C50869}"/>
              </a:ext>
            </a:extLst>
          </p:cNvPr>
          <p:cNvSpPr txBox="1">
            <a:spLocks/>
          </p:cNvSpPr>
          <p:nvPr/>
        </p:nvSpPr>
        <p:spPr>
          <a:xfrm>
            <a:off x="755573" y="1754326"/>
            <a:ext cx="5530927" cy="52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3200" b="1" i="1" dirty="0"/>
              <a:t>Passive Steganalysis : </a:t>
            </a:r>
            <a:r>
              <a:rPr lang="en-US" sz="3200" dirty="0"/>
              <a:t>Analyzing media without modifying or altering the file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Key Point : </a:t>
            </a:r>
            <a:r>
              <a:rPr lang="en-US" sz="3200" dirty="0"/>
              <a:t>Usage of statistical properties to identify anomalies and inconsistencies</a:t>
            </a: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FF79BDAD-39A6-4EF6-92C1-3A548A6854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119" y="2259118"/>
            <a:ext cx="4432308" cy="27032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1068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CDC2C7-58EA-4384-B9BD-9D111C570FD5}"/>
              </a:ext>
            </a:extLst>
          </p:cNvPr>
          <p:cNvSpPr/>
          <p:nvPr/>
        </p:nvSpPr>
        <p:spPr>
          <a:xfrm>
            <a:off x="2577285" y="0"/>
            <a:ext cx="70374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Steganalysis Techniques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AEFDEAFA-6B9A-42CE-8A38-B48D5901931F}"/>
              </a:ext>
            </a:extLst>
          </p:cNvPr>
          <p:cNvSpPr txBox="1">
            <a:spLocks/>
          </p:cNvSpPr>
          <p:nvPr/>
        </p:nvSpPr>
        <p:spPr>
          <a:xfrm>
            <a:off x="847013" y="2386786"/>
            <a:ext cx="5530927" cy="52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b="1" i="1" dirty="0"/>
              <a:t> Active Steganalysis : </a:t>
            </a:r>
            <a:r>
              <a:rPr lang="en-US" sz="3200" dirty="0"/>
              <a:t>Involves manipulating the media file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b="1" i="1" dirty="0"/>
              <a:t> Other Methods : </a:t>
            </a:r>
            <a:r>
              <a:rPr lang="en-US" sz="3200" dirty="0"/>
              <a:t>Visual Inspection ; Statistical Analysis ; Machine Learning</a:t>
            </a:r>
          </a:p>
        </p:txBody>
      </p:sp>
      <p:pic>
        <p:nvPicPr>
          <p:cNvPr id="8196" name="Picture 4" descr="GitHub - BioAITeam/Steganalysis: Convolutional Neural Network ...">
            <a:extLst>
              <a:ext uri="{FF2B5EF4-FFF2-40B4-BE49-F238E27FC236}">
                <a16:creationId xmlns:a16="http://schemas.microsoft.com/office/drawing/2014/main" id="{6038BD63-AAF0-41DE-A985-E6C2F5C7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60" y="2386786"/>
            <a:ext cx="5006340" cy="2503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818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A35325-1BB5-4BD1-B752-410C6BCD7A44}"/>
              </a:ext>
            </a:extLst>
          </p:cNvPr>
          <p:cNvSpPr/>
          <p:nvPr/>
        </p:nvSpPr>
        <p:spPr>
          <a:xfrm>
            <a:off x="3430884" y="0"/>
            <a:ext cx="53302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Steganalysis Tools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09CAB847-CF3A-4565-B1DB-FA0D4A3FC257}"/>
              </a:ext>
            </a:extLst>
          </p:cNvPr>
          <p:cNvSpPr txBox="1">
            <a:spLocks/>
          </p:cNvSpPr>
          <p:nvPr/>
        </p:nvSpPr>
        <p:spPr>
          <a:xfrm>
            <a:off x="565073" y="1302340"/>
            <a:ext cx="5530927" cy="52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b="1" i="1" dirty="0"/>
              <a:t> </a:t>
            </a:r>
            <a:r>
              <a:rPr lang="en-US" sz="3200" b="1" i="1" dirty="0" err="1"/>
              <a:t>StegDetect</a:t>
            </a:r>
            <a:endParaRPr lang="en-US" sz="3200" b="1" i="1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b="1" i="1" dirty="0"/>
              <a:t> Outguess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b="1" i="1" dirty="0"/>
              <a:t> Gargoyle Investigator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b="1" i="1" dirty="0"/>
              <a:t> S-tool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b="1" i="1" dirty="0"/>
              <a:t> </a:t>
            </a:r>
            <a:r>
              <a:rPr lang="en-US" sz="3200" b="1" i="1" dirty="0" err="1"/>
              <a:t>OpenPuff</a:t>
            </a:r>
            <a:endParaRPr lang="en-US" sz="3200" b="1" i="1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b="1" i="1" dirty="0"/>
              <a:t> </a:t>
            </a:r>
            <a:r>
              <a:rPr lang="en-US" sz="3200" b="1" i="1" dirty="0" err="1"/>
              <a:t>QuickStego</a:t>
            </a:r>
            <a:endParaRPr lang="en-US" sz="3200" b="1" i="1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b="1" i="1" dirty="0"/>
              <a:t> Key Point : </a:t>
            </a:r>
            <a:r>
              <a:rPr lang="en" sz="3200" dirty="0">
                <a:solidFill>
                  <a:schemeClr val="dk1"/>
                </a:solidFill>
              </a:rPr>
              <a:t>We need to keep in mind that all those tools mentioned above for steganalysis are not foolproof, they may not detect all the hidden informations</a:t>
            </a:r>
            <a:endParaRPr lang="en-US" sz="3200" dirty="0"/>
          </a:p>
        </p:txBody>
      </p:sp>
      <p:pic>
        <p:nvPicPr>
          <p:cNvPr id="7170" name="Picture 2" descr="PPT - Steganography, Steganalysis, &amp; Cryptanalysis PowerPoint ...">
            <a:extLst>
              <a:ext uri="{FF2B5EF4-FFF2-40B4-BE49-F238E27FC236}">
                <a16:creationId xmlns:a16="http://schemas.microsoft.com/office/drawing/2014/main" id="{2090B1BE-FC85-4F49-BB3A-1CD747B9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990724"/>
            <a:ext cx="4625340" cy="34690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55404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D1347A-0F4C-412B-BB11-7A161EA0F00B}"/>
              </a:ext>
            </a:extLst>
          </p:cNvPr>
          <p:cNvSpPr/>
          <p:nvPr/>
        </p:nvSpPr>
        <p:spPr>
          <a:xfrm>
            <a:off x="662476" y="0"/>
            <a:ext cx="1086707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Can We Store Malicious Data Using </a:t>
            </a:r>
          </a:p>
          <a:p>
            <a:pPr algn="ctr"/>
            <a:r>
              <a:rPr lang="en-US" sz="5400" dirty="0"/>
              <a:t>Steganography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8EE293EC-7C06-4D22-90DB-F64369DD16F3}"/>
              </a:ext>
            </a:extLst>
          </p:cNvPr>
          <p:cNvSpPr txBox="1">
            <a:spLocks/>
          </p:cNvSpPr>
          <p:nvPr/>
        </p:nvSpPr>
        <p:spPr>
          <a:xfrm>
            <a:off x="952500" y="2387203"/>
            <a:ext cx="5494215" cy="47953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b="1" i="1" dirty="0"/>
              <a:t> Yes : </a:t>
            </a:r>
            <a:r>
              <a:rPr lang="en-US" sz="3200" dirty="0"/>
              <a:t>Can be used even in cyber-crime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Ways to store : </a:t>
            </a:r>
            <a:r>
              <a:rPr lang="en-US" sz="3200" dirty="0"/>
              <a:t>Image steganography ; Audio steganography ; Text steganography</a:t>
            </a:r>
          </a:p>
        </p:txBody>
      </p:sp>
      <p:pic>
        <p:nvPicPr>
          <p:cNvPr id="6" name="Google Shape;81;p17">
            <a:extLst>
              <a:ext uri="{FF2B5EF4-FFF2-40B4-BE49-F238E27FC236}">
                <a16:creationId xmlns:a16="http://schemas.microsoft.com/office/drawing/2014/main" id="{9243A203-6E47-43BB-80FA-D53F48BA3F8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25640" y="2387203"/>
            <a:ext cx="4213860" cy="2984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528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3283-4515-39B9-51BE-C0D15262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10"/>
            <a:ext cx="10515600" cy="1325563"/>
          </a:xfrm>
        </p:spPr>
        <p:txBody>
          <a:bodyPr/>
          <a:lstStyle/>
          <a:p>
            <a:r>
              <a:rPr lang="en-IN" b="1" dirty="0"/>
              <a:t>Revisiting LSB Substitution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F79FA-42FB-5786-9F56-11F7D83D3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9541"/>
            <a:ext cx="5468517" cy="32960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81143A-93C4-559E-47A9-AA756A0B368B}"/>
              </a:ext>
            </a:extLst>
          </p:cNvPr>
          <p:cNvCxnSpPr>
            <a:cxnSpLocks/>
          </p:cNvCxnSpPr>
          <p:nvPr/>
        </p:nvCxnSpPr>
        <p:spPr>
          <a:xfrm>
            <a:off x="3723589" y="4730194"/>
            <a:ext cx="0" cy="1036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652F09-3876-0188-E43A-8BFF01E688F0}"/>
              </a:ext>
            </a:extLst>
          </p:cNvPr>
          <p:cNvSpPr txBox="1"/>
          <p:nvPr/>
        </p:nvSpPr>
        <p:spPr>
          <a:xfrm>
            <a:off x="3323432" y="5767142"/>
            <a:ext cx="135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(127, 23, 69)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ADD2A-E154-A125-8B86-E4855B16A512}"/>
              </a:ext>
            </a:extLst>
          </p:cNvPr>
          <p:cNvSpPr txBox="1"/>
          <p:nvPr/>
        </p:nvSpPr>
        <p:spPr>
          <a:xfrm>
            <a:off x="6608979" y="1803315"/>
            <a:ext cx="51753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u="sng" dirty="0"/>
              <a:t>LSB Substitution</a:t>
            </a:r>
            <a:r>
              <a:rPr lang="en-IN" sz="2800" dirty="0"/>
              <a:t>: </a:t>
            </a:r>
            <a:r>
              <a:rPr lang="en-US" sz="2800" dirty="0"/>
              <a:t>change the least significant bits in pixel channel present to carry message.</a:t>
            </a: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Image -&gt; Pixels -&gt; RGB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Use the units place of G-value as part of the secret message.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014542-8854-90AE-A7B3-DF4683A5A194}"/>
              </a:ext>
            </a:extLst>
          </p:cNvPr>
          <p:cNvSpPr/>
          <p:nvPr/>
        </p:nvSpPr>
        <p:spPr>
          <a:xfrm>
            <a:off x="3889041" y="5793360"/>
            <a:ext cx="292231" cy="2980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774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70F8-4A3F-3368-6299-908B90D1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LSB </a:t>
            </a:r>
            <a:r>
              <a:rPr lang="en-IN" b="1" dirty="0"/>
              <a:t>Substitution </a:t>
            </a:r>
            <a:r>
              <a:rPr lang="en-US" b="1" dirty="0"/>
              <a:t>Algo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5EA33-745A-40FA-D56C-545ED50A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Our image [</a:t>
            </a:r>
            <a:r>
              <a:rPr lang="en-US" sz="2400" dirty="0" err="1"/>
              <a:t>original_image</a:t>
            </a:r>
            <a:r>
              <a:rPr lang="en-US" sz="2400" dirty="0"/>
              <a:t>]</a:t>
            </a:r>
          </a:p>
          <a:p>
            <a:r>
              <a:rPr lang="en-US" sz="2400" dirty="0"/>
              <a:t>Our text -&gt; image (of size same as </a:t>
            </a:r>
            <a:r>
              <a:rPr lang="en-US" sz="2400" dirty="0" err="1"/>
              <a:t>original_image</a:t>
            </a:r>
            <a:r>
              <a:rPr lang="en-US" sz="2400" dirty="0"/>
              <a:t>) with the text [</a:t>
            </a:r>
            <a:r>
              <a:rPr lang="en-US" sz="2400" dirty="0" err="1"/>
              <a:t>text_image</a:t>
            </a:r>
            <a:r>
              <a:rPr lang="en-US" sz="2400" dirty="0"/>
              <a:t>]</a:t>
            </a:r>
          </a:p>
          <a:p>
            <a:r>
              <a:rPr lang="en-US" sz="2400" dirty="0"/>
              <a:t>Map each pixel of </a:t>
            </a:r>
            <a:r>
              <a:rPr lang="en-US" sz="2400" dirty="0" err="1"/>
              <a:t>text_image</a:t>
            </a:r>
            <a:r>
              <a:rPr lang="en-US" sz="2400" dirty="0"/>
              <a:t> to </a:t>
            </a:r>
            <a:r>
              <a:rPr lang="en-US" sz="2400" dirty="0" err="1"/>
              <a:t>original_image</a:t>
            </a:r>
            <a:endParaRPr lang="en-US" sz="2400" dirty="0"/>
          </a:p>
          <a:p>
            <a:r>
              <a:rPr lang="en-US" sz="2400" dirty="0"/>
              <a:t>For all pixels repeat:</a:t>
            </a:r>
          </a:p>
          <a:p>
            <a:pPr lvl="1"/>
            <a:r>
              <a:rPr lang="en-US" sz="2000" dirty="0"/>
              <a:t>If particular pixel in </a:t>
            </a:r>
            <a:r>
              <a:rPr lang="en-US" sz="2000" dirty="0" err="1"/>
              <a:t>text_image</a:t>
            </a:r>
            <a:r>
              <a:rPr lang="en-US" sz="2000" dirty="0"/>
              <a:t> is white [no text] we change the units digit of G-value of corresponding pixel in </a:t>
            </a:r>
            <a:r>
              <a:rPr lang="en-US" sz="2000" dirty="0" err="1"/>
              <a:t>original_image</a:t>
            </a:r>
            <a:r>
              <a:rPr lang="en-US" sz="2000" dirty="0"/>
              <a:t> to NOT 7.</a:t>
            </a:r>
          </a:p>
          <a:p>
            <a:pPr lvl="1"/>
            <a:r>
              <a:rPr lang="en-US" sz="2000" dirty="0"/>
              <a:t>If particular pixel in </a:t>
            </a:r>
            <a:r>
              <a:rPr lang="en-US" sz="2000" dirty="0" err="1"/>
              <a:t>text_image</a:t>
            </a:r>
            <a:r>
              <a:rPr lang="en-US" sz="2000" dirty="0"/>
              <a:t> is black [text] we change the units digit of G-value of corresponding pixel in </a:t>
            </a:r>
            <a:r>
              <a:rPr lang="en-US" sz="2000" dirty="0" err="1"/>
              <a:t>original_image</a:t>
            </a:r>
            <a:r>
              <a:rPr lang="en-US" sz="2000" dirty="0"/>
              <a:t> to 7.</a:t>
            </a:r>
          </a:p>
          <a:p>
            <a:r>
              <a:rPr lang="en-IN" sz="2400" dirty="0"/>
              <a:t>Finally </a:t>
            </a:r>
            <a:r>
              <a:rPr lang="en-IN" sz="2400" dirty="0" err="1"/>
              <a:t>original_image</a:t>
            </a:r>
            <a:r>
              <a:rPr lang="en-IN" sz="2400" dirty="0"/>
              <a:t> -&gt; </a:t>
            </a:r>
            <a:r>
              <a:rPr lang="en-IN" sz="2400" dirty="0" err="1"/>
              <a:t>image_with_secrets</a:t>
            </a:r>
            <a:endParaRPr lang="en-IN" sz="2400" dirty="0"/>
          </a:p>
          <a:p>
            <a:r>
              <a:rPr lang="en-IN" sz="2400" dirty="0"/>
              <a:t>Decoding? -&gt; check the LSB of G-values for each pixel -&gt; </a:t>
            </a:r>
            <a:r>
              <a:rPr lang="en-IN" sz="2400" dirty="0" err="1"/>
              <a:t>text_image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49874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CAF441-E62D-8FD4-E4A6-BDE7773C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54" y="3585174"/>
            <a:ext cx="1568679" cy="1335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2B838-BD10-7F51-9CCE-E3A448BAF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765" y="1329399"/>
            <a:ext cx="1568678" cy="13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C3FDF-3CA1-ECF9-959C-2956FF427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885" y="1183634"/>
            <a:ext cx="3440524" cy="56248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68F7DB-0655-BDFC-E27B-A0C290C566A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864989" y="1628598"/>
            <a:ext cx="2420776" cy="37309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60969D-CA06-4CF6-7E8E-ED38AFCAB2B7}"/>
              </a:ext>
            </a:extLst>
          </p:cNvPr>
          <p:cNvSpPr txBox="1"/>
          <p:nvPr/>
        </p:nvSpPr>
        <p:spPr>
          <a:xfrm>
            <a:off x="6448274" y="966261"/>
            <a:ext cx="124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text_image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E57DD9-D75A-EBF4-F273-22056994070C}"/>
              </a:ext>
            </a:extLst>
          </p:cNvPr>
          <p:cNvSpPr txBox="1"/>
          <p:nvPr/>
        </p:nvSpPr>
        <p:spPr>
          <a:xfrm>
            <a:off x="1608153" y="4932581"/>
            <a:ext cx="156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original_image</a:t>
            </a:r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B2C284-48D1-7D57-4795-D302B158ADC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76833" y="4252697"/>
            <a:ext cx="38932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472D65-B606-BE87-5D9F-F844075C270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070104" y="2673979"/>
            <a:ext cx="0" cy="1578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5C78CD-A022-9D12-DAC2-46487791E773}"/>
              </a:ext>
            </a:extLst>
          </p:cNvPr>
          <p:cNvCxnSpPr>
            <a:cxnSpLocks/>
          </p:cNvCxnSpPr>
          <p:nvPr/>
        </p:nvCxnSpPr>
        <p:spPr>
          <a:xfrm>
            <a:off x="7088957" y="4262124"/>
            <a:ext cx="201105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880B518-17D4-F3D3-DC8E-627894B3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09" y="3585174"/>
            <a:ext cx="1568679" cy="13350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8FFA13-9F9D-A016-F8F9-5423CCEDCD42}"/>
              </a:ext>
            </a:extLst>
          </p:cNvPr>
          <p:cNvSpPr txBox="1"/>
          <p:nvPr/>
        </p:nvSpPr>
        <p:spPr>
          <a:xfrm>
            <a:off x="8873766" y="4941438"/>
            <a:ext cx="2108461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Image_with_secrets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86A419-9CDE-6F57-FAC8-D3C260C0187F}"/>
              </a:ext>
            </a:extLst>
          </p:cNvPr>
          <p:cNvSpPr/>
          <p:nvPr/>
        </p:nvSpPr>
        <p:spPr>
          <a:xfrm>
            <a:off x="1715677" y="3874416"/>
            <a:ext cx="47135" cy="45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629F48D-F101-7437-D2D5-36A0834813BA}"/>
              </a:ext>
            </a:extLst>
          </p:cNvPr>
          <p:cNvSpPr/>
          <p:nvPr/>
        </p:nvSpPr>
        <p:spPr>
          <a:xfrm>
            <a:off x="6424706" y="1653012"/>
            <a:ext cx="47135" cy="45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E9F286-C4FF-36A3-0224-FE0F9127696B}"/>
              </a:ext>
            </a:extLst>
          </p:cNvPr>
          <p:cNvSpPr/>
          <p:nvPr/>
        </p:nvSpPr>
        <p:spPr>
          <a:xfrm>
            <a:off x="9225593" y="3851556"/>
            <a:ext cx="47135" cy="45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D1ED72-EB7E-C85B-DFCB-C1A21A276DEF}"/>
              </a:ext>
            </a:extLst>
          </p:cNvPr>
          <p:cNvCxnSpPr>
            <a:stCxn id="39" idx="2"/>
          </p:cNvCxnSpPr>
          <p:nvPr/>
        </p:nvCxnSpPr>
        <p:spPr>
          <a:xfrm>
            <a:off x="1739245" y="3920135"/>
            <a:ext cx="2285999" cy="17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29FA2B2-AC68-3BAA-31C9-9BE4D6A651B4}"/>
              </a:ext>
            </a:extLst>
          </p:cNvPr>
          <p:cNvSpPr txBox="1"/>
          <p:nvPr/>
        </p:nvSpPr>
        <p:spPr>
          <a:xfrm>
            <a:off x="4048811" y="5646750"/>
            <a:ext cx="142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(xxx, xxx, xxx)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F3F8E0-DA73-E9E5-1670-DBD21FC91DFB}"/>
              </a:ext>
            </a:extLst>
          </p:cNvPr>
          <p:cNvSpPr txBox="1"/>
          <p:nvPr/>
        </p:nvSpPr>
        <p:spPr>
          <a:xfrm>
            <a:off x="4072378" y="5344977"/>
            <a:ext cx="142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R     G     B</a:t>
            </a:r>
            <a:endParaRPr lang="en-IN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B05C1D-DAE9-0619-E8D0-340A4ADBCC61}"/>
              </a:ext>
            </a:extLst>
          </p:cNvPr>
          <p:cNvCxnSpPr>
            <a:cxnSpLocks/>
          </p:cNvCxnSpPr>
          <p:nvPr/>
        </p:nvCxnSpPr>
        <p:spPr>
          <a:xfrm>
            <a:off x="6444346" y="1684970"/>
            <a:ext cx="0" cy="38446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F5B5D9C-295E-EF39-6D15-26A9A3527552}"/>
              </a:ext>
            </a:extLst>
          </p:cNvPr>
          <p:cNvSpPr txBox="1"/>
          <p:nvPr/>
        </p:nvSpPr>
        <p:spPr>
          <a:xfrm>
            <a:off x="6113623" y="5462086"/>
            <a:ext cx="716436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</a:t>
            </a:r>
            <a:endParaRPr lang="en-IN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3EC4A3-622F-2170-C853-E928A4563060}"/>
              </a:ext>
            </a:extLst>
          </p:cNvPr>
          <p:cNvCxnSpPr>
            <a:cxnSpLocks/>
            <a:stCxn id="41" idx="2"/>
            <a:endCxn id="55" idx="0"/>
          </p:cNvCxnSpPr>
          <p:nvPr/>
        </p:nvCxnSpPr>
        <p:spPr>
          <a:xfrm flipH="1">
            <a:off x="8006838" y="3897275"/>
            <a:ext cx="1242323" cy="1436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E659117-7F81-7034-74D7-635BE5E46EC3}"/>
              </a:ext>
            </a:extLst>
          </p:cNvPr>
          <p:cNvSpPr txBox="1"/>
          <p:nvPr/>
        </p:nvSpPr>
        <p:spPr>
          <a:xfrm>
            <a:off x="7261218" y="5646748"/>
            <a:ext cx="161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(xxx, xx7, xxx)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8F8FBA-1961-C316-B7D1-64C878742CF7}"/>
              </a:ext>
            </a:extLst>
          </p:cNvPr>
          <p:cNvSpPr txBox="1"/>
          <p:nvPr/>
        </p:nvSpPr>
        <p:spPr>
          <a:xfrm>
            <a:off x="7292757" y="5333884"/>
            <a:ext cx="142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R     G     B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337EAB-50B8-9319-FA5A-3AEF6FAE1D3D}"/>
              </a:ext>
            </a:extLst>
          </p:cNvPr>
          <p:cNvSpPr txBox="1"/>
          <p:nvPr/>
        </p:nvSpPr>
        <p:spPr>
          <a:xfrm>
            <a:off x="5618375" y="5462082"/>
            <a:ext cx="28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4132D5-93D6-7C91-C00C-8A89A99140B7}"/>
              </a:ext>
            </a:extLst>
          </p:cNvPr>
          <p:cNvSpPr txBox="1"/>
          <p:nvPr/>
        </p:nvSpPr>
        <p:spPr>
          <a:xfrm>
            <a:off x="6949302" y="5462082"/>
            <a:ext cx="28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086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D818-169A-5746-6D06-43A975F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2086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4304C1-6AAE-1348-505E-997F6F5B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052767" cy="685889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AC4424-6BD3-FB45-AEE1-9CF4CF0136C1}"/>
              </a:ext>
            </a:extLst>
          </p:cNvPr>
          <p:cNvCxnSpPr/>
          <p:nvPr/>
        </p:nvCxnSpPr>
        <p:spPr>
          <a:xfrm flipV="1">
            <a:off x="3846136" y="1234911"/>
            <a:ext cx="3186260" cy="16214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332232-D7F5-0B9F-9CC3-7AEB9BD5E7D2}"/>
              </a:ext>
            </a:extLst>
          </p:cNvPr>
          <p:cNvSpPr txBox="1"/>
          <p:nvPr/>
        </p:nvSpPr>
        <p:spPr>
          <a:xfrm flipH="1">
            <a:off x="7032396" y="927594"/>
            <a:ext cx="3007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Encryption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0AB818-8BBA-F643-DA6B-A51E38864066}"/>
              </a:ext>
            </a:extLst>
          </p:cNvPr>
          <p:cNvCxnSpPr>
            <a:cxnSpLocks/>
          </p:cNvCxnSpPr>
          <p:nvPr/>
        </p:nvCxnSpPr>
        <p:spPr>
          <a:xfrm flipV="1">
            <a:off x="3638746" y="2196445"/>
            <a:ext cx="2262433" cy="123255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3C4278-7310-8BCE-268E-09C157DA9AC2}"/>
              </a:ext>
            </a:extLst>
          </p:cNvPr>
          <p:cNvSpPr txBox="1"/>
          <p:nvPr/>
        </p:nvSpPr>
        <p:spPr>
          <a:xfrm flipH="1">
            <a:off x="5901178" y="1837437"/>
            <a:ext cx="62908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If (particular pixel in </a:t>
            </a:r>
            <a:r>
              <a:rPr lang="en-IN" dirty="0" err="1"/>
              <a:t>text_image</a:t>
            </a:r>
            <a:r>
              <a:rPr lang="en-IN" dirty="0"/>
              <a:t> is black){</a:t>
            </a:r>
          </a:p>
          <a:p>
            <a:r>
              <a:rPr lang="en-IN" dirty="0"/>
              <a:t>     </a:t>
            </a:r>
          </a:p>
          <a:p>
            <a:r>
              <a:rPr lang="en-IN" dirty="0"/>
              <a:t>     if(G-value of particular pixel in </a:t>
            </a:r>
            <a:r>
              <a:rPr lang="en-IN" dirty="0" err="1"/>
              <a:t>original_image</a:t>
            </a:r>
            <a:r>
              <a:rPr lang="en-IN" dirty="0"/>
              <a:t> == 7){</a:t>
            </a:r>
          </a:p>
          <a:p>
            <a:r>
              <a:rPr lang="en-IN" dirty="0"/>
              <a:t>	</a:t>
            </a:r>
            <a:r>
              <a:rPr lang="en-IN" dirty="0" err="1"/>
              <a:t>doNothing</a:t>
            </a:r>
            <a:r>
              <a:rPr lang="en-IN" dirty="0"/>
              <a:t>;</a:t>
            </a:r>
          </a:p>
          <a:p>
            <a:r>
              <a:rPr lang="en-IN" dirty="0"/>
              <a:t>     }</a:t>
            </a:r>
          </a:p>
          <a:p>
            <a:r>
              <a:rPr lang="en-IN" dirty="0"/>
              <a:t>     if(</a:t>
            </a:r>
            <a:r>
              <a:rPr lang="en-IN" dirty="0" err="1"/>
              <a:t>unitDigit</a:t>
            </a:r>
            <a:r>
              <a:rPr lang="en-IN" dirty="0"/>
              <a:t> </a:t>
            </a:r>
            <a:r>
              <a:rPr lang="en-IN" dirty="0" err="1"/>
              <a:t>ofG</a:t>
            </a:r>
            <a:r>
              <a:rPr lang="en-IN" dirty="0"/>
              <a:t>-value of particular pixel in </a:t>
            </a:r>
            <a:r>
              <a:rPr lang="en-IN" dirty="0" err="1"/>
              <a:t>original_image</a:t>
            </a:r>
            <a:r>
              <a:rPr lang="en-IN" dirty="0"/>
              <a:t> != 7){</a:t>
            </a:r>
          </a:p>
          <a:p>
            <a:r>
              <a:rPr lang="en-IN" dirty="0"/>
              <a:t>	makeItEndWithA7;</a:t>
            </a:r>
          </a:p>
          <a:p>
            <a:r>
              <a:rPr lang="en-IN" dirty="0"/>
              <a:t>     }</a:t>
            </a:r>
          </a:p>
          <a:p>
            <a:r>
              <a:rPr lang="en-IN" dirty="0"/>
              <a:t>     </a:t>
            </a:r>
            <a:r>
              <a:rPr lang="en-IN" dirty="0" err="1"/>
              <a:t>moveToNextPixel</a:t>
            </a:r>
            <a:r>
              <a:rPr lang="en-IN" dirty="0"/>
              <a:t>;</a:t>
            </a:r>
          </a:p>
          <a:p>
            <a:r>
              <a:rPr lang="en-IN" dirty="0"/>
              <a:t>}else if (particular pixel in </a:t>
            </a:r>
            <a:r>
              <a:rPr lang="en-IN" dirty="0" err="1"/>
              <a:t>text_image</a:t>
            </a:r>
            <a:r>
              <a:rPr lang="en-IN" dirty="0"/>
              <a:t> is white){</a:t>
            </a:r>
          </a:p>
          <a:p>
            <a:r>
              <a:rPr lang="en-IN" dirty="0"/>
              <a:t>      if(G-value of particular pixel in </a:t>
            </a:r>
            <a:r>
              <a:rPr lang="en-IN" dirty="0" err="1"/>
              <a:t>original_image</a:t>
            </a:r>
            <a:r>
              <a:rPr lang="en-IN" dirty="0"/>
              <a:t> == 7){</a:t>
            </a:r>
          </a:p>
          <a:p>
            <a:r>
              <a:rPr lang="en-IN" dirty="0"/>
              <a:t>	</a:t>
            </a:r>
            <a:r>
              <a:rPr lang="en-IN" dirty="0" err="1"/>
              <a:t>makeItSomethingElse</a:t>
            </a:r>
            <a:r>
              <a:rPr lang="en-IN" dirty="0"/>
              <a:t>;</a:t>
            </a:r>
          </a:p>
          <a:p>
            <a:r>
              <a:rPr lang="en-IN" dirty="0"/>
              <a:t>      }</a:t>
            </a:r>
          </a:p>
          <a:p>
            <a:r>
              <a:rPr lang="en-IN" dirty="0"/>
              <a:t>       </a:t>
            </a:r>
            <a:r>
              <a:rPr lang="en-IN" dirty="0" err="1"/>
              <a:t>moveToNextPixel</a:t>
            </a:r>
            <a:r>
              <a:rPr lang="en-IN" dirty="0"/>
              <a:t>;</a:t>
            </a:r>
          </a:p>
          <a:p>
            <a:r>
              <a:rPr lang="en-IN" dirty="0"/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EDB695-5F07-B7BE-2628-6A08255A5E5E}"/>
              </a:ext>
            </a:extLst>
          </p:cNvPr>
          <p:cNvCxnSpPr/>
          <p:nvPr/>
        </p:nvCxnSpPr>
        <p:spPr>
          <a:xfrm flipV="1">
            <a:off x="3082565" y="2615717"/>
            <a:ext cx="3129699" cy="622169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5D539C-F012-FE6C-0147-A317AA3F96D0}"/>
              </a:ext>
            </a:extLst>
          </p:cNvPr>
          <p:cNvCxnSpPr>
            <a:cxnSpLocks/>
          </p:cNvCxnSpPr>
          <p:nvPr/>
        </p:nvCxnSpPr>
        <p:spPr>
          <a:xfrm flipV="1">
            <a:off x="3082565" y="3429000"/>
            <a:ext cx="3129699" cy="22657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95E49C-C230-A706-200F-BDD720802D18}"/>
              </a:ext>
            </a:extLst>
          </p:cNvPr>
          <p:cNvCxnSpPr>
            <a:cxnSpLocks/>
          </p:cNvCxnSpPr>
          <p:nvPr/>
        </p:nvCxnSpPr>
        <p:spPr>
          <a:xfrm flipV="1">
            <a:off x="3629319" y="4600280"/>
            <a:ext cx="2366128" cy="3831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828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E8D9720-DBD9-442B-B7B0-37AED8211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540" y="1415753"/>
            <a:ext cx="6911340" cy="571656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dirty="0"/>
              <a:t>Image Capture</a:t>
            </a:r>
            <a:r>
              <a:rPr lang="en-IN" sz="3200" b="1" dirty="0"/>
              <a:t> </a:t>
            </a:r>
            <a:r>
              <a:rPr lang="en-IN" sz="3200" dirty="0"/>
              <a:t>: Image sensor usage for conversion of light and colour data into digital format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3200" dirty="0"/>
              <a:t> </a:t>
            </a:r>
            <a:r>
              <a:rPr lang="en-IN" sz="3200" b="1" dirty="0"/>
              <a:t>Sampling </a:t>
            </a:r>
            <a:r>
              <a:rPr lang="en-IN" sz="3200" dirty="0"/>
              <a:t>: Digital data segmentation into 2D array pixel and pixel channels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3200" b="1" dirty="0"/>
              <a:t>Quantization </a:t>
            </a:r>
            <a:r>
              <a:rPr lang="en-IN" sz="3200" dirty="0"/>
              <a:t>: Binary code allotment for every pixel (</a:t>
            </a:r>
            <a:r>
              <a:rPr lang="en-IN" sz="3200" dirty="0" err="1"/>
              <a:t>gray</a:t>
            </a:r>
            <a:r>
              <a:rPr lang="en-IN" sz="3200" dirty="0"/>
              <a:t>-scale image – 1 byte pixel                                         colour image – 3 byte pixel value)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C0CA1F-9F3F-4FB6-B03D-26DC6900552F}"/>
              </a:ext>
            </a:extLst>
          </p:cNvPr>
          <p:cNvSpPr/>
          <p:nvPr/>
        </p:nvSpPr>
        <p:spPr>
          <a:xfrm>
            <a:off x="2593633" y="58083"/>
            <a:ext cx="66237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 Image Life Cycle</a:t>
            </a:r>
          </a:p>
        </p:txBody>
      </p:sp>
      <p:pic>
        <p:nvPicPr>
          <p:cNvPr id="1026" name="Picture 2" descr="Binary Representation of Images - teachComputing">
            <a:extLst>
              <a:ext uri="{FF2B5EF4-FFF2-40B4-BE49-F238E27FC236}">
                <a16:creationId xmlns:a16="http://schemas.microsoft.com/office/drawing/2014/main" id="{11CE81A9-034E-4896-BCF6-5B7072E3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092" y="1981328"/>
            <a:ext cx="4387080" cy="316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567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613123-08AC-9659-5EF5-BB1E3463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476973" cy="6856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AD3529-EE82-FF32-12AA-E913D64FE7AD}"/>
              </a:ext>
            </a:extLst>
          </p:cNvPr>
          <p:cNvSpPr txBox="1"/>
          <p:nvPr/>
        </p:nvSpPr>
        <p:spPr>
          <a:xfrm>
            <a:off x="6507640" y="2234153"/>
            <a:ext cx="51815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Decryption Code</a:t>
            </a:r>
          </a:p>
          <a:p>
            <a:endParaRPr lang="en-IN" dirty="0"/>
          </a:p>
          <a:p>
            <a:r>
              <a:rPr lang="en-IN" dirty="0"/>
              <a:t>Basically reversing the algorithm to get back the data</a:t>
            </a:r>
          </a:p>
        </p:txBody>
      </p:sp>
    </p:spTree>
    <p:extLst>
      <p:ext uri="{BB962C8B-B14F-4D97-AF65-F5344CB8AC3E}">
        <p14:creationId xmlns:p14="http://schemas.microsoft.com/office/powerpoint/2010/main" val="920520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5A683E-85CA-9638-3125-009E64DB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2"/>
            <a:ext cx="12192000" cy="59816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99E43DC-5BE6-0807-4798-67C70A7E5F3E}"/>
              </a:ext>
            </a:extLst>
          </p:cNvPr>
          <p:cNvSpPr txBox="1">
            <a:spLocks/>
          </p:cNvSpPr>
          <p:nvPr/>
        </p:nvSpPr>
        <p:spPr>
          <a:xfrm>
            <a:off x="687371" y="89006"/>
            <a:ext cx="10515600" cy="787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Step 1: </a:t>
            </a:r>
            <a:r>
              <a:rPr lang="en-IN" dirty="0" err="1"/>
              <a:t>WebPage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215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6349F-CBF6-26AA-A947-EAC9EAE3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1"/>
            <a:ext cx="12192000" cy="59626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FC3028-7A75-BC13-0075-769FF42AA32D}"/>
              </a:ext>
            </a:extLst>
          </p:cNvPr>
          <p:cNvCxnSpPr/>
          <p:nvPr/>
        </p:nvCxnSpPr>
        <p:spPr>
          <a:xfrm flipV="1">
            <a:off x="1847654" y="1630837"/>
            <a:ext cx="4110086" cy="480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29D832-EB41-E5DD-DBB3-B824E8C30ABB}"/>
              </a:ext>
            </a:extLst>
          </p:cNvPr>
          <p:cNvSpPr txBox="1"/>
          <p:nvPr/>
        </p:nvSpPr>
        <p:spPr>
          <a:xfrm>
            <a:off x="5957740" y="1446171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Secret message input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749CAE-064A-C0F6-58F3-C2481D859CD7}"/>
              </a:ext>
            </a:extLst>
          </p:cNvPr>
          <p:cNvCxnSpPr>
            <a:cxnSpLocks/>
          </p:cNvCxnSpPr>
          <p:nvPr/>
        </p:nvCxnSpPr>
        <p:spPr>
          <a:xfrm flipH="1" flipV="1">
            <a:off x="1113934" y="3704734"/>
            <a:ext cx="149258" cy="433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2A8B8D-B653-84C4-E16C-5EA9F75DDDEA}"/>
              </a:ext>
            </a:extLst>
          </p:cNvPr>
          <p:cNvSpPr txBox="1"/>
          <p:nvPr/>
        </p:nvSpPr>
        <p:spPr>
          <a:xfrm>
            <a:off x="33779" y="3373456"/>
            <a:ext cx="230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Original image chosen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351657-0116-A867-0C21-8E2EDB8C0147}"/>
              </a:ext>
            </a:extLst>
          </p:cNvPr>
          <p:cNvCxnSpPr>
            <a:cxnSpLocks/>
          </p:cNvCxnSpPr>
          <p:nvPr/>
        </p:nvCxnSpPr>
        <p:spPr>
          <a:xfrm>
            <a:off x="4040957" y="3087473"/>
            <a:ext cx="20550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A25357-85B1-56A8-495C-0B12BDD50797}"/>
              </a:ext>
            </a:extLst>
          </p:cNvPr>
          <p:cNvSpPr txBox="1"/>
          <p:nvPr/>
        </p:nvSpPr>
        <p:spPr>
          <a:xfrm>
            <a:off x="6096000" y="2902807"/>
            <a:ext cx="3189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Manipulated Image Generated</a:t>
            </a:r>
          </a:p>
          <a:p>
            <a:r>
              <a:rPr lang="en-IN" dirty="0">
                <a:solidFill>
                  <a:srgbClr val="FF0000"/>
                </a:solidFill>
              </a:rPr>
              <a:t>(can be downloaded)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1115156-3B66-DD13-7832-991C0BEBC40D}"/>
              </a:ext>
            </a:extLst>
          </p:cNvPr>
          <p:cNvSpPr txBox="1">
            <a:spLocks/>
          </p:cNvSpPr>
          <p:nvPr/>
        </p:nvSpPr>
        <p:spPr>
          <a:xfrm>
            <a:off x="687371" y="89006"/>
            <a:ext cx="10515600" cy="787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Step 2: storing secret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C06AD4-AC96-5B1C-DED7-538100794229}"/>
              </a:ext>
            </a:extLst>
          </p:cNvPr>
          <p:cNvSpPr/>
          <p:nvPr/>
        </p:nvSpPr>
        <p:spPr>
          <a:xfrm>
            <a:off x="6096000" y="2836099"/>
            <a:ext cx="3048000" cy="73206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72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F8EF3-AC25-65A9-7105-0A07AE54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550"/>
            <a:ext cx="12192000" cy="6013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8D5966-9EFC-9EF9-62B5-57072D3E93D6}"/>
              </a:ext>
            </a:extLst>
          </p:cNvPr>
          <p:cNvSpPr txBox="1">
            <a:spLocks/>
          </p:cNvSpPr>
          <p:nvPr/>
        </p:nvSpPr>
        <p:spPr>
          <a:xfrm>
            <a:off x="687371" y="89006"/>
            <a:ext cx="10515600" cy="787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Step 3: Retrieving secret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FC6DCA-B09D-8B81-6B61-BBD30A860499}"/>
              </a:ext>
            </a:extLst>
          </p:cNvPr>
          <p:cNvCxnSpPr>
            <a:cxnSpLocks/>
          </p:cNvCxnSpPr>
          <p:nvPr/>
        </p:nvCxnSpPr>
        <p:spPr>
          <a:xfrm flipV="1">
            <a:off x="1385741" y="5863472"/>
            <a:ext cx="0" cy="461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41E828C-9914-8B09-F8B8-669D4C0BE0FC}"/>
              </a:ext>
            </a:extLst>
          </p:cNvPr>
          <p:cNvSpPr txBox="1"/>
          <p:nvPr/>
        </p:nvSpPr>
        <p:spPr>
          <a:xfrm>
            <a:off x="137473" y="5494140"/>
            <a:ext cx="277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Manipulated image chosen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BFB90F-01B6-7588-CF54-9215C22B1494}"/>
              </a:ext>
            </a:extLst>
          </p:cNvPr>
          <p:cNvCxnSpPr>
            <a:cxnSpLocks/>
          </p:cNvCxnSpPr>
          <p:nvPr/>
        </p:nvCxnSpPr>
        <p:spPr>
          <a:xfrm flipV="1">
            <a:off x="4488731" y="2743200"/>
            <a:ext cx="2901883" cy="1971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273C5A-A964-9810-D6CA-4C1AFAE33424}"/>
              </a:ext>
            </a:extLst>
          </p:cNvPr>
          <p:cNvSpPr txBox="1"/>
          <p:nvPr/>
        </p:nvSpPr>
        <p:spPr>
          <a:xfrm>
            <a:off x="6784941" y="2373868"/>
            <a:ext cx="277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Secret Retrieved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28BF53-98A2-43D5-87DB-21B70FDF2779}"/>
              </a:ext>
            </a:extLst>
          </p:cNvPr>
          <p:cNvSpPr/>
          <p:nvPr/>
        </p:nvSpPr>
        <p:spPr>
          <a:xfrm>
            <a:off x="6745664" y="2373868"/>
            <a:ext cx="1960775" cy="36933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89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A8BB76-EFBF-45BC-BD6D-D34986933DF8}"/>
              </a:ext>
            </a:extLst>
          </p:cNvPr>
          <p:cNvSpPr/>
          <p:nvPr/>
        </p:nvSpPr>
        <p:spPr>
          <a:xfrm>
            <a:off x="4447482" y="396240"/>
            <a:ext cx="343421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References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0913C05C-D6FB-4A7A-9A0F-2976E1A26F0F}"/>
              </a:ext>
            </a:extLst>
          </p:cNvPr>
          <p:cNvSpPr txBox="1">
            <a:spLocks/>
          </p:cNvSpPr>
          <p:nvPr/>
        </p:nvSpPr>
        <p:spPr>
          <a:xfrm>
            <a:off x="473633" y="2590120"/>
            <a:ext cx="11543107" cy="52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http://io.acad.athabascau.ca/~grizzlie/Comp607/techniques.htm</a:t>
            </a:r>
            <a:endParaRPr lang="en-US" sz="320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IN" sz="3200" dirty="0">
                <a:hlinkClick r:id="rId3"/>
              </a:rPr>
              <a:t>Watermarking (athabascau.ca)</a:t>
            </a:r>
            <a:endParaRPr lang="en-US" sz="320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dirty="0">
                <a:hlinkClick r:id="rId4"/>
              </a:rPr>
              <a:t>https://www.geeksforgeeks.org/digital-image-processing-basics</a:t>
            </a:r>
            <a:endParaRPr lang="en-US" sz="320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dirty="0">
                <a:hlinkClick r:id="rId5"/>
              </a:rPr>
              <a:t>https://en.wikipedia.org/wiki/Steganography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96523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D7CDE-C62E-437A-A76D-B5533ABA8F0F}"/>
              </a:ext>
            </a:extLst>
          </p:cNvPr>
          <p:cNvSpPr/>
          <p:nvPr/>
        </p:nvSpPr>
        <p:spPr>
          <a:xfrm>
            <a:off x="2593633" y="58083"/>
            <a:ext cx="66237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 Image Life Cycle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E369FC0-B2B3-47A4-809B-A90A6FFC1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540" y="1415753"/>
            <a:ext cx="6911340" cy="571656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dirty="0"/>
              <a:t>Compression</a:t>
            </a:r>
            <a:r>
              <a:rPr lang="en-US" sz="3200" dirty="0"/>
              <a:t> : Reduction of file size for ease of storage and transmission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dirty="0"/>
              <a:t>Storage</a:t>
            </a:r>
            <a:r>
              <a:rPr lang="en-US" sz="3200" dirty="0"/>
              <a:t> : Digital image is stored in various file formats , for example – JPEG , PNG ,TIFF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dirty="0"/>
              <a:t>Image display</a:t>
            </a:r>
            <a:r>
              <a:rPr lang="en-US" sz="3200" dirty="0"/>
              <a:t> : Binary data conversion back into pictorial form for end user display</a:t>
            </a:r>
            <a:endParaRPr lang="en-IN" sz="3200" dirty="0"/>
          </a:p>
        </p:txBody>
      </p:sp>
      <p:pic>
        <p:nvPicPr>
          <p:cNvPr id="2050" name="Picture 2" descr="Components of Image Processing System - GeeksforGeeks">
            <a:extLst>
              <a:ext uri="{FF2B5EF4-FFF2-40B4-BE49-F238E27FC236}">
                <a16:creationId xmlns:a16="http://schemas.microsoft.com/office/drawing/2014/main" id="{B0DE3B7A-9E55-419A-A50D-413403C8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820" y="1689854"/>
            <a:ext cx="4734560" cy="296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88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yscale Pixel Values">
            <a:extLst>
              <a:ext uri="{FF2B5EF4-FFF2-40B4-BE49-F238E27FC236}">
                <a16:creationId xmlns:a16="http://schemas.microsoft.com/office/drawing/2014/main" id="{CAC35D43-3BC3-4362-B824-FE43E09A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85973"/>
            <a:ext cx="5443841" cy="40910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5CF047E-F9F7-4F33-BA4A-26D208C40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330" y="1029205"/>
            <a:ext cx="5250180" cy="571656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000" b="1" dirty="0"/>
              <a:t>Single – channel pixel</a:t>
            </a:r>
            <a:r>
              <a:rPr lang="en-US" sz="3000" dirty="0"/>
              <a:t> : For grayscale images , 8 – bit color depth is required</a:t>
            </a:r>
            <a:r>
              <a:rPr lang="en-US" sz="3200" dirty="0"/>
              <a:t> </a:t>
            </a:r>
            <a:endParaRPr lang="en-IN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9383C-FDE7-C008-6300-F8756312279E}"/>
              </a:ext>
            </a:extLst>
          </p:cNvPr>
          <p:cNvSpPr txBox="1"/>
          <p:nvPr/>
        </p:nvSpPr>
        <p:spPr>
          <a:xfrm>
            <a:off x="632578" y="2529233"/>
            <a:ext cx="499777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Some basic terminologies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/>
              <a:t>Pixel: </a:t>
            </a:r>
            <a:r>
              <a:rPr lang="en-US" sz="2400" i="0" dirty="0">
                <a:effectLst/>
              </a:rPr>
              <a:t>basic unit of programmable color on a computer display or in a computer image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Sampling rate: </a:t>
            </a:r>
            <a:r>
              <a:rPr lang="en-US" sz="2400" i="0" dirty="0">
                <a:effectLst/>
              </a:rPr>
              <a:t>number of samples per </a:t>
            </a:r>
            <a:r>
              <a:rPr lang="en-US" sz="2400" dirty="0"/>
              <a:t>unit area</a:t>
            </a:r>
            <a:r>
              <a:rPr lang="en-US" sz="2400" i="0" dirty="0">
                <a:effectLst/>
              </a:rPr>
              <a:t> taken from a continuous signal to make a discrete or digital signal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Resolution: </a:t>
            </a:r>
            <a:r>
              <a:rPr lang="en-US" sz="2400" dirty="0"/>
              <a:t>It</a:t>
            </a:r>
            <a:r>
              <a:rPr lang="en-US" sz="2400" b="1" dirty="0"/>
              <a:t> </a:t>
            </a:r>
            <a:r>
              <a:rPr lang="en-US" sz="2400" b="0" i="0" dirty="0">
                <a:effectLst/>
              </a:rPr>
              <a:t>refers to the number of pixels that make up an image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7256F-A658-3D32-6351-DFDB58430581}"/>
              </a:ext>
            </a:extLst>
          </p:cNvPr>
          <p:cNvSpPr txBox="1"/>
          <p:nvPr/>
        </p:nvSpPr>
        <p:spPr>
          <a:xfrm>
            <a:off x="2264790" y="83721"/>
            <a:ext cx="8085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processing: Grayscale</a:t>
            </a:r>
          </a:p>
        </p:txBody>
      </p:sp>
    </p:spTree>
    <p:extLst>
      <p:ext uri="{BB962C8B-B14F-4D97-AF65-F5344CB8AC3E}">
        <p14:creationId xmlns:p14="http://schemas.microsoft.com/office/powerpoint/2010/main" val="351877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2047F05-670B-4DAA-9FAE-A8EE80C1E4F1}"/>
              </a:ext>
            </a:extLst>
          </p:cNvPr>
          <p:cNvSpPr txBox="1">
            <a:spLocks/>
          </p:cNvSpPr>
          <p:nvPr/>
        </p:nvSpPr>
        <p:spPr>
          <a:xfrm>
            <a:off x="660985" y="1057486"/>
            <a:ext cx="5029200" cy="5716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000" dirty="0"/>
              <a:t> </a:t>
            </a:r>
            <a:r>
              <a:rPr lang="en-US" sz="3000" b="1" dirty="0"/>
              <a:t>Three – channel pixel</a:t>
            </a:r>
            <a:r>
              <a:rPr lang="en-US" sz="3000" dirty="0"/>
              <a:t> : For colored images , 24 – bit color depth is used</a:t>
            </a:r>
            <a:endParaRPr lang="en-IN" sz="3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9C166B-F3E0-41D1-86BD-A4CFC978A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21" y="1486762"/>
            <a:ext cx="5907947" cy="3884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66AA8-B1CB-709F-E10A-EE2F722EFBB8}"/>
              </a:ext>
            </a:extLst>
          </p:cNvPr>
          <p:cNvSpPr txBox="1"/>
          <p:nvPr/>
        </p:nvSpPr>
        <p:spPr>
          <a:xfrm>
            <a:off x="206731" y="2557514"/>
            <a:ext cx="563487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Some basic terminologies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 err="1"/>
              <a:t>Color</a:t>
            </a:r>
            <a:r>
              <a:rPr lang="en-IN" sz="2400" b="1" dirty="0"/>
              <a:t>/Bit depth: </a:t>
            </a:r>
            <a:r>
              <a:rPr lang="en-IN" sz="2400" dirty="0"/>
              <a:t>Size of each pixel (in bits)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/>
              <a:t>Quantization level: </a:t>
            </a:r>
            <a:r>
              <a:rPr lang="en-US" sz="2400" dirty="0"/>
              <a:t>R</a:t>
            </a:r>
            <a:r>
              <a:rPr lang="en-US" sz="2400" b="0" i="0" dirty="0">
                <a:effectLst/>
              </a:rPr>
              <a:t>efers to the number of discrete levels that are used to represent a continuous signal in digital form. </a:t>
            </a:r>
            <a:r>
              <a:rPr lang="en-US" sz="2400" b="1" i="0" dirty="0">
                <a:effectLst/>
              </a:rPr>
              <a:t>For example,</a:t>
            </a:r>
            <a:r>
              <a:rPr lang="en-US" sz="2400" b="0" i="0" dirty="0">
                <a:effectLst/>
              </a:rPr>
              <a:t> in an </a:t>
            </a:r>
            <a:r>
              <a:rPr lang="en-US" sz="2400" b="1" i="0" dirty="0">
                <a:effectLst/>
              </a:rPr>
              <a:t>8-bit</a:t>
            </a:r>
            <a:r>
              <a:rPr lang="en-US" sz="2400" b="0" i="0" dirty="0">
                <a:effectLst/>
              </a:rPr>
              <a:t> color depth image, there are </a:t>
            </a:r>
            <a:r>
              <a:rPr lang="en-US" sz="2400" b="1" i="0" dirty="0">
                <a:effectLst/>
              </a:rPr>
              <a:t>256 possible levels</a:t>
            </a:r>
            <a:r>
              <a:rPr lang="en-US" sz="2400" b="0" i="0" dirty="0">
                <a:effectLst/>
              </a:rPr>
              <a:t> of brightness or color that can be assigned to each pixel.</a:t>
            </a:r>
            <a:endParaRPr lang="en-IN" sz="24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630FC-D551-01BC-D77A-BCC73DE0D576}"/>
              </a:ext>
            </a:extLst>
          </p:cNvPr>
          <p:cNvSpPr txBox="1"/>
          <p:nvPr/>
        </p:nvSpPr>
        <p:spPr>
          <a:xfrm>
            <a:off x="2811544" y="0"/>
            <a:ext cx="696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processing: Color</a:t>
            </a:r>
          </a:p>
        </p:txBody>
      </p:sp>
    </p:spTree>
    <p:extLst>
      <p:ext uri="{BB962C8B-B14F-4D97-AF65-F5344CB8AC3E}">
        <p14:creationId xmlns:p14="http://schemas.microsoft.com/office/powerpoint/2010/main" val="90778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E9E059-712E-4D5B-9E16-AD534E7A41DB}"/>
              </a:ext>
            </a:extLst>
          </p:cNvPr>
          <p:cNvSpPr/>
          <p:nvPr/>
        </p:nvSpPr>
        <p:spPr>
          <a:xfrm>
            <a:off x="3114734" y="0"/>
            <a:ext cx="59625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Image manipulation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9A3DCEB-F829-4B10-A25C-4D4F6FECB809}"/>
              </a:ext>
            </a:extLst>
          </p:cNvPr>
          <p:cNvSpPr txBox="1">
            <a:spLocks/>
          </p:cNvSpPr>
          <p:nvPr/>
        </p:nvSpPr>
        <p:spPr>
          <a:xfrm>
            <a:off x="769620" y="1057486"/>
            <a:ext cx="11125200" cy="5716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Some common manipulation techniques while editing an image 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dirty="0"/>
              <a:t>Applying transformation</a:t>
            </a:r>
            <a:r>
              <a:rPr lang="en-US" sz="3200" dirty="0"/>
              <a:t> : For example , if brightness of image needs to be increased , the manipulation software may multiply every pixel by a scaling factor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dirty="0"/>
              <a:t>Interpolation</a:t>
            </a:r>
            <a:r>
              <a:rPr lang="en-US" sz="3200" dirty="0"/>
              <a:t> : While resizing images , interpolation is used to estimate the color values of new pixels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dirty="0"/>
              <a:t>Working with image layers </a:t>
            </a:r>
            <a:r>
              <a:rPr lang="en-US" sz="3200" dirty="0"/>
              <a:t>: Many editing programs use a layered approach to allow the user to edit each layer independently.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9146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D08003-0E2B-2755-00E0-A650556E9B0A}"/>
              </a:ext>
            </a:extLst>
          </p:cNvPr>
          <p:cNvSpPr txBox="1"/>
          <p:nvPr/>
        </p:nvSpPr>
        <p:spPr>
          <a:xfrm>
            <a:off x="3048786" y="84841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E81AC-A9BB-8378-5EC8-D251333216AD}"/>
              </a:ext>
            </a:extLst>
          </p:cNvPr>
          <p:cNvSpPr txBox="1"/>
          <p:nvPr/>
        </p:nvSpPr>
        <p:spPr>
          <a:xfrm>
            <a:off x="325576" y="1244542"/>
            <a:ext cx="641022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</a:t>
            </a:r>
            <a:r>
              <a:rPr lang="en-US" sz="2000" b="0" i="0" dirty="0">
                <a:effectLst/>
              </a:rPr>
              <a:t>teps involved in image recognition: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</a:rPr>
              <a:t>Preprocessing:</a:t>
            </a:r>
            <a:r>
              <a:rPr lang="en-US" sz="2000" b="0" i="0" dirty="0">
                <a:effectLst/>
              </a:rPr>
              <a:t> </a:t>
            </a:r>
            <a:r>
              <a:rPr lang="en-US" sz="2000" dirty="0"/>
              <a:t>P</a:t>
            </a:r>
            <a:r>
              <a:rPr lang="en-US" sz="2000" b="0" i="0" dirty="0">
                <a:effectLst/>
              </a:rPr>
              <a:t>reparation for analysis by resizing, normalizing, and converting it into a digital format that can be processed by the computer.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</a:rPr>
              <a:t>Feature extraction:</a:t>
            </a:r>
            <a:r>
              <a:rPr lang="en-US" sz="2000" b="0" i="0" dirty="0">
                <a:effectLst/>
              </a:rPr>
              <a:t> </a:t>
            </a:r>
            <a:r>
              <a:rPr lang="en-US" sz="2000" dirty="0"/>
              <a:t>C</a:t>
            </a:r>
            <a:r>
              <a:rPr lang="en-US" sz="2000" b="0" i="0" dirty="0">
                <a:effectLst/>
              </a:rPr>
              <a:t>omputer identifies features in the image, such as edges, shapes, and colors, and extracts them as numerical values.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</a:rPr>
              <a:t>Feature representation:</a:t>
            </a:r>
            <a:r>
              <a:rPr lang="en-US" sz="2000" b="0" i="0" dirty="0">
                <a:effectLst/>
              </a:rPr>
              <a:t> The numerical values are organized into a mathematical representation for analysis.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</a:rPr>
              <a:t>Classification:</a:t>
            </a:r>
            <a:r>
              <a:rPr lang="en-US" sz="2000" b="0" i="0" dirty="0">
                <a:effectLst/>
              </a:rPr>
              <a:t> </a:t>
            </a:r>
            <a:r>
              <a:rPr lang="en-US" sz="2000" dirty="0"/>
              <a:t>C</a:t>
            </a:r>
            <a:r>
              <a:rPr lang="en-US" sz="2000" b="0" i="0" dirty="0">
                <a:effectLst/>
              </a:rPr>
              <a:t>omputer compares the feature representation of the image to a pre-defined set of categories or labels and determines which category the image belongs to.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</a:rPr>
              <a:t>Post-processing:</a:t>
            </a:r>
            <a:r>
              <a:rPr lang="en-US" sz="2000" b="0" i="0" dirty="0">
                <a:effectLst/>
              </a:rPr>
              <a:t> The classification result is refined and adjusted to improve accuracy and reduce errors.</a:t>
            </a:r>
          </a:p>
          <a:p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94488-03E3-EA89-F57E-7C8B0E3B2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433" y="2165809"/>
            <a:ext cx="5031991" cy="27172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2982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8D9C2-893F-49B4-BC0B-F8049224C8AA}"/>
              </a:ext>
            </a:extLst>
          </p:cNvPr>
          <p:cNvSpPr/>
          <p:nvPr/>
        </p:nvSpPr>
        <p:spPr>
          <a:xfrm>
            <a:off x="3837595" y="0"/>
            <a:ext cx="45168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 Steganography</a:t>
            </a:r>
            <a:endParaRPr lang="en-IN" sz="5400" dirty="0"/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75F530D-FC14-4D3D-955D-AC93DC0B4F0A}"/>
              </a:ext>
            </a:extLst>
          </p:cNvPr>
          <p:cNvSpPr txBox="1">
            <a:spLocks/>
          </p:cNvSpPr>
          <p:nvPr/>
        </p:nvSpPr>
        <p:spPr>
          <a:xfrm>
            <a:off x="746760" y="1141433"/>
            <a:ext cx="5692140" cy="5716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Definition : </a:t>
            </a:r>
            <a:r>
              <a:rPr lang="en-US" sz="3200" dirty="0"/>
              <a:t>Hiding of secret data inside seemingly harmless file (cover file) to avoid third – party detection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Basic procedure : </a:t>
            </a:r>
            <a:r>
              <a:rPr lang="en-US" sz="3200" dirty="0"/>
              <a:t>Embedded at sender’s end and extracted at final receiver destination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i="1" dirty="0"/>
              <a:t>Advantage and coherent usage with cryptography : </a:t>
            </a:r>
            <a:r>
              <a:rPr lang="en-US" sz="3200" dirty="0"/>
              <a:t>Combination of characteristics of both to enhance encryption and non-detection</a:t>
            </a:r>
            <a:endParaRPr lang="en-IN" sz="3200" dirty="0"/>
          </a:p>
        </p:txBody>
      </p:sp>
      <p:pic>
        <p:nvPicPr>
          <p:cNvPr id="5122" name="Picture 2" descr="The Three Steps to an Image Steganography Attack | Votiro">
            <a:extLst>
              <a:ext uri="{FF2B5EF4-FFF2-40B4-BE49-F238E27FC236}">
                <a16:creationId xmlns:a16="http://schemas.microsoft.com/office/drawing/2014/main" id="{EDD81DD7-F6AD-4E10-AD80-83C8F6CCF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34" y="2036445"/>
            <a:ext cx="5321866" cy="278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438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1538</Words>
  <Application>Microsoft Office PowerPoint</Application>
  <PresentationFormat>Widescreen</PresentationFormat>
  <Paragraphs>161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Revisiting LSB Substitution</vt:lpstr>
      <vt:lpstr>Our LSB Substitution Algo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steganography</dc:creator>
  <cp:lastModifiedBy>bikram saha</cp:lastModifiedBy>
  <cp:revision>51</cp:revision>
  <dcterms:created xsi:type="dcterms:W3CDTF">2023-02-20T16:54:33Z</dcterms:created>
  <dcterms:modified xsi:type="dcterms:W3CDTF">2023-02-21T10:43:32Z</dcterms:modified>
</cp:coreProperties>
</file>